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.xml" ContentType="application/vnd.openxmlformats-officedocument.presentationml.notesSlide+xml"/>
  <Override PartName="/ppt/charts/chart18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Korupcija%20tabel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Korupcija%20tabel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Korupcija%20tabel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Korupcija%20tabel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unoviclocal\Downloads\Results_Corruption_Serbia_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Sheet9!$B$5</c:f>
              <c:strCache>
                <c:ptCount val="1"/>
                <c:pt idx="0">
                  <c:v>1. Nije uopšte rasprostranjena</c:v>
                </c:pt>
              </c:strCache>
            </c:strRef>
          </c:tx>
          <c:invertIfNegative val="0"/>
          <c:cat>
            <c:strRef>
              <c:f>Sheet9!$D$4:$L$4</c:f>
              <c:strCache>
                <c:ptCount val="9"/>
                <c:pt idx="0">
                  <c:v>Skupština</c:v>
                </c:pt>
                <c:pt idx="1">
                  <c:v>Vlada</c:v>
                </c:pt>
                <c:pt idx="2">
                  <c:v>Sudovi</c:v>
                </c:pt>
                <c:pt idx="3">
                  <c:v>Tuzilastvo </c:v>
                </c:pt>
                <c:pt idx="4">
                  <c:v>Poreska uprava  </c:v>
                </c:pt>
                <c:pt idx="5">
                  <c:v>Policija</c:v>
                </c:pt>
                <c:pt idx="6">
                  <c:v>Opstinske vlade</c:v>
                </c:pt>
                <c:pt idx="7">
                  <c:v>Opštinske administracije </c:v>
                </c:pt>
                <c:pt idx="8">
                  <c:v>Carina </c:v>
                </c:pt>
              </c:strCache>
            </c:strRef>
          </c:cat>
          <c:val>
            <c:numRef>
              <c:f>Sheet9!$D$5:$L$5</c:f>
              <c:numCache>
                <c:formatCode>0.0</c:formatCode>
                <c:ptCount val="9"/>
                <c:pt idx="0">
                  <c:v>11.952642140806518</c:v>
                </c:pt>
                <c:pt idx="1">
                  <c:v>11.678166066311277</c:v>
                </c:pt>
                <c:pt idx="2">
                  <c:v>8.7938292900453554</c:v>
                </c:pt>
                <c:pt idx="3">
                  <c:v>8.5956469693535826</c:v>
                </c:pt>
                <c:pt idx="4">
                  <c:v>7.916704350421206</c:v>
                </c:pt>
                <c:pt idx="5">
                  <c:v>6.0144486604611975</c:v>
                </c:pt>
                <c:pt idx="6">
                  <c:v>5.7375188708373042</c:v>
                </c:pt>
                <c:pt idx="7">
                  <c:v>4.4160186209762422</c:v>
                </c:pt>
                <c:pt idx="8">
                  <c:v>3.4210517800253193</c:v>
                </c:pt>
              </c:numCache>
            </c:numRef>
          </c:val>
        </c:ser>
        <c:ser>
          <c:idx val="1"/>
          <c:order val="1"/>
          <c:tx>
            <c:strRef>
              <c:f>Sheet9!$B$6</c:f>
              <c:strCache>
                <c:ptCount val="1"/>
                <c:pt idx="0">
                  <c:v>5.Rasprostranjena do najvišeg stepena </c:v>
                </c:pt>
              </c:strCache>
            </c:strRef>
          </c:tx>
          <c:invertIfNegative val="0"/>
          <c:cat>
            <c:strRef>
              <c:f>Sheet9!$D$4:$L$4</c:f>
              <c:strCache>
                <c:ptCount val="9"/>
                <c:pt idx="0">
                  <c:v>Skupština</c:v>
                </c:pt>
                <c:pt idx="1">
                  <c:v>Vlada</c:v>
                </c:pt>
                <c:pt idx="2">
                  <c:v>Sudovi</c:v>
                </c:pt>
                <c:pt idx="3">
                  <c:v>Tuzilastvo </c:v>
                </c:pt>
                <c:pt idx="4">
                  <c:v>Poreska uprava  </c:v>
                </c:pt>
                <c:pt idx="5">
                  <c:v>Policija</c:v>
                </c:pt>
                <c:pt idx="6">
                  <c:v>Opstinske vlade</c:v>
                </c:pt>
                <c:pt idx="7">
                  <c:v>Opštinske administracije </c:v>
                </c:pt>
                <c:pt idx="8">
                  <c:v>Carina </c:v>
                </c:pt>
              </c:strCache>
            </c:strRef>
          </c:cat>
          <c:val>
            <c:numRef>
              <c:f>Sheet9!$D$6:$L$6</c:f>
              <c:numCache>
                <c:formatCode>0.0</c:formatCode>
                <c:ptCount val="9"/>
                <c:pt idx="0">
                  <c:v>29.558833234812077</c:v>
                </c:pt>
                <c:pt idx="1">
                  <c:v>41.185718440753504</c:v>
                </c:pt>
                <c:pt idx="2">
                  <c:v>26.419195792759318</c:v>
                </c:pt>
                <c:pt idx="3">
                  <c:v>22.117075985042867</c:v>
                </c:pt>
                <c:pt idx="4">
                  <c:v>28.731501925602068</c:v>
                </c:pt>
                <c:pt idx="5">
                  <c:v>33.520689543811223</c:v>
                </c:pt>
                <c:pt idx="6">
                  <c:v>32.759202090699574</c:v>
                </c:pt>
                <c:pt idx="7">
                  <c:v>24.933017327207608</c:v>
                </c:pt>
                <c:pt idx="8">
                  <c:v>39.761510033005393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194904"/>
        <c:axId val="245197256"/>
      </c:barChart>
      <c:catAx>
        <c:axId val="245194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197256"/>
        <c:crosses val="autoZero"/>
        <c:auto val="1"/>
        <c:lblAlgn val="ctr"/>
        <c:lblOffset val="100"/>
        <c:noMultiLvlLbl val="0"/>
      </c:catAx>
      <c:valAx>
        <c:axId val="2451972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5194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i3  Korupcijski pritisak</c:v>
                </c:pt>
              </c:strCache>
            </c:strRef>
          </c:tx>
          <c:invertIfNegative val="0"/>
          <c:cat>
            <c:numRef>
              <c:f>Sheet2!$B$5:$E$5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Sheet2!$B$6:$E$6</c:f>
              <c:numCache>
                <c:formatCode>0.0</c:formatCode>
                <c:ptCount val="4"/>
                <c:pt idx="0">
                  <c:v>2.2485080811381053</c:v>
                </c:pt>
                <c:pt idx="1">
                  <c:v>2.1792955470093909</c:v>
                </c:pt>
                <c:pt idx="2">
                  <c:v>1.5859725082424085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194120"/>
        <c:axId val="278855040"/>
      </c:barChart>
      <c:catAx>
        <c:axId val="24519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5040"/>
        <c:crosses val="autoZero"/>
        <c:auto val="1"/>
        <c:lblAlgn val="ctr"/>
        <c:lblOffset val="100"/>
        <c:noMultiLvlLbl val="0"/>
      </c:catAx>
      <c:valAx>
        <c:axId val="2788550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5194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027510450082629E-2"/>
          <c:y val="2.8036665871311539E-2"/>
          <c:w val="0.93199718090794204"/>
          <c:h val="0.74188000993119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Sheet4!$D$2</c:f>
              <c:strCache>
                <c:ptCount val="1"/>
                <c:pt idx="0">
                  <c:v>Nije bilo pritiska</c:v>
                </c:pt>
              </c:strCache>
            </c:strRef>
          </c:tx>
          <c:invertIfNegative val="0"/>
          <c:cat>
            <c:numRef>
              <c:f>Sheet4!$E$1:$H$1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Sheet4!$E$2:$H$2</c:f>
              <c:numCache>
                <c:formatCode>0%</c:formatCode>
                <c:ptCount val="4"/>
                <c:pt idx="0">
                  <c:v>0.29508196721311475</c:v>
                </c:pt>
                <c:pt idx="1">
                  <c:v>0.28593746233128825</c:v>
                </c:pt>
                <c:pt idx="2">
                  <c:v>0.35798905114586715</c:v>
                </c:pt>
                <c:pt idx="3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Sheet4!$D$3</c:f>
              <c:strCache>
                <c:ptCount val="1"/>
                <c:pt idx="0">
                  <c:v>Bilo je pritiska</c:v>
                </c:pt>
              </c:strCache>
            </c:strRef>
          </c:tx>
          <c:invertIfNegative val="0"/>
          <c:cat>
            <c:numRef>
              <c:f>Sheet4!$E$1:$H$1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Sheet4!$E$3:$H$3</c:f>
              <c:numCache>
                <c:formatCode>0%</c:formatCode>
                <c:ptCount val="4"/>
                <c:pt idx="0">
                  <c:v>0.50614754098360659</c:v>
                </c:pt>
                <c:pt idx="1">
                  <c:v>0.52990493494652502</c:v>
                </c:pt>
                <c:pt idx="2">
                  <c:v>0.29912669412682358</c:v>
                </c:pt>
                <c:pt idx="3">
                  <c:v>0.21</c:v>
                </c:pt>
              </c:numCache>
            </c:numRef>
          </c:val>
        </c:ser>
        <c:ser>
          <c:idx val="2"/>
          <c:order val="2"/>
          <c:tx>
            <c:strRef>
              <c:f>Sheet4!$D$4</c:f>
              <c:strCache>
                <c:ptCount val="1"/>
                <c:pt idx="0">
                  <c:v>Nije bio u kontaktu sa administracijom</c:v>
                </c:pt>
              </c:strCache>
            </c:strRef>
          </c:tx>
          <c:invertIfNegative val="0"/>
          <c:cat>
            <c:numRef>
              <c:f>Sheet4!$E$1:$H$1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Sheet4!$E$4:$H$4</c:f>
              <c:numCache>
                <c:formatCode>0%</c:formatCode>
                <c:ptCount val="4"/>
                <c:pt idx="0">
                  <c:v>9.8360655737704916E-2</c:v>
                </c:pt>
                <c:pt idx="1">
                  <c:v>6.1621697248442187E-2</c:v>
                </c:pt>
                <c:pt idx="2">
                  <c:v>0.29390077023781358</c:v>
                </c:pt>
                <c:pt idx="3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Sheet4!$D$5</c:f>
              <c:strCache>
                <c:ptCount val="1"/>
                <c:pt idx="0">
                  <c:v>Ne znam</c:v>
                </c:pt>
              </c:strCache>
            </c:strRef>
          </c:tx>
          <c:invertIfNegative val="0"/>
          <c:cat>
            <c:numRef>
              <c:f>Sheet4!$E$1:$H$1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Sheet4!$E$5:$H$5</c:f>
              <c:numCache>
                <c:formatCode>0%</c:formatCode>
                <c:ptCount val="4"/>
                <c:pt idx="0">
                  <c:v>0.10040983606557377</c:v>
                </c:pt>
                <c:pt idx="1">
                  <c:v>0.12253590547374608</c:v>
                </c:pt>
                <c:pt idx="2">
                  <c:v>4.8983484489497055E-2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8960"/>
        <c:axId val="278853472"/>
      </c:barChart>
      <c:catAx>
        <c:axId val="27885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3472"/>
        <c:crosses val="autoZero"/>
        <c:auto val="1"/>
        <c:lblAlgn val="ctr"/>
        <c:lblOffset val="100"/>
        <c:noMultiLvlLbl val="0"/>
      </c:catAx>
      <c:valAx>
        <c:axId val="278853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8858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128487411295811E-2"/>
          <c:y val="0.81725900739680279"/>
          <c:w val="0.95397759307864283"/>
          <c:h val="0.165904716455897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sr-Latn-R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i4  Uključenost u korupcijske radnje</c:v>
                </c:pt>
              </c:strCache>
            </c:strRef>
          </c:tx>
          <c:invertIfNegative val="0"/>
          <c:cat>
            <c:numRef>
              <c:f>Sheet2!$B$7:$E$7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Sheet2!$B$8:$E$8</c:f>
              <c:numCache>
                <c:formatCode>0.0</c:formatCode>
                <c:ptCount val="4"/>
                <c:pt idx="0">
                  <c:v>1.8053795089142379</c:v>
                </c:pt>
                <c:pt idx="1">
                  <c:v>1.6411976382632212</c:v>
                </c:pt>
                <c:pt idx="2">
                  <c:v>1.1203484678385769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8176"/>
        <c:axId val="278854256"/>
      </c:barChart>
      <c:catAx>
        <c:axId val="278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278854256"/>
        <c:crosses val="autoZero"/>
        <c:auto val="1"/>
        <c:lblAlgn val="ctr"/>
        <c:lblOffset val="100"/>
        <c:noMultiLvlLbl val="0"/>
      </c:catAx>
      <c:valAx>
        <c:axId val="2788542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85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Sheet4!$D$8</c:f>
              <c:strCache>
                <c:ptCount val="1"/>
                <c:pt idx="0">
                  <c:v>Nije dao mito</c:v>
                </c:pt>
              </c:strCache>
            </c:strRef>
          </c:tx>
          <c:invertIfNegative val="0"/>
          <c:cat>
            <c:numRef>
              <c:f>Sheet4!$E$7:$H$7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Sheet4!$E$8:$H$8</c:f>
              <c:numCache>
                <c:formatCode>0%</c:formatCode>
                <c:ptCount val="4"/>
                <c:pt idx="0">
                  <c:v>0.34836065573770492</c:v>
                </c:pt>
                <c:pt idx="1">
                  <c:v>0.37271636979599276</c:v>
                </c:pt>
                <c:pt idx="2">
                  <c:v>0.40186670434620703</c:v>
                </c:pt>
                <c:pt idx="3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Sheet4!$D$9</c:f>
              <c:strCache>
                <c:ptCount val="1"/>
                <c:pt idx="0">
                  <c:v>Dao je mito</c:v>
                </c:pt>
              </c:strCache>
            </c:strRef>
          </c:tx>
          <c:invertIfNegative val="0"/>
          <c:cat>
            <c:numRef>
              <c:f>Sheet4!$E$7:$H$7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Sheet4!$E$9:$H$9</c:f>
              <c:numCache>
                <c:formatCode>0%</c:formatCode>
                <c:ptCount val="4"/>
                <c:pt idx="0">
                  <c:v>0.46004098360655737</c:v>
                </c:pt>
                <c:pt idx="1">
                  <c:v>0.46768887409018478</c:v>
                </c:pt>
                <c:pt idx="2">
                  <c:v>0.27418297111592493</c:v>
                </c:pt>
                <c:pt idx="3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Sheet4!$D$10</c:f>
              <c:strCache>
                <c:ptCount val="1"/>
                <c:pt idx="0">
                  <c:v>Ne znam</c:v>
                </c:pt>
              </c:strCache>
            </c:strRef>
          </c:tx>
          <c:invertIfNegative val="0"/>
          <c:cat>
            <c:numRef>
              <c:f>Sheet4!$E$7:$H$7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Sheet4!$E$10:$H$10</c:f>
              <c:numCache>
                <c:formatCode>0%</c:formatCode>
                <c:ptCount val="4"/>
                <c:pt idx="0">
                  <c:v>9.3237704918032793E-2</c:v>
                </c:pt>
                <c:pt idx="1">
                  <c:v>9.7973058865381712E-2</c:v>
                </c:pt>
                <c:pt idx="2">
                  <c:v>3.0049554300055827E-2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Sheet4!$D$11</c:f>
              <c:strCache>
                <c:ptCount val="1"/>
                <c:pt idx="0">
                  <c:v>Nije bio u kontaktu sa administracijom</c:v>
                </c:pt>
              </c:strCache>
            </c:strRef>
          </c:tx>
          <c:invertIfNegative val="0"/>
          <c:cat>
            <c:numRef>
              <c:f>Sheet4!$E$7:$H$7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Sheet4!$E$11:$H$11</c:f>
              <c:numCache>
                <c:formatCode>0%</c:formatCode>
                <c:ptCount val="4"/>
                <c:pt idx="0">
                  <c:v>9.8360655737704916E-2</c:v>
                </c:pt>
                <c:pt idx="1">
                  <c:v>6.1621697248442187E-2</c:v>
                </c:pt>
                <c:pt idx="2">
                  <c:v>0.29390077023781358</c:v>
                </c:pt>
                <c:pt idx="3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3080"/>
        <c:axId val="278856608"/>
      </c:barChart>
      <c:catAx>
        <c:axId val="278853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6608"/>
        <c:crosses val="autoZero"/>
        <c:auto val="1"/>
        <c:lblAlgn val="ctr"/>
        <c:lblOffset val="100"/>
        <c:noMultiLvlLbl val="0"/>
      </c:catAx>
      <c:valAx>
        <c:axId val="278856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885308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Sheet2!$A$10</c:f>
              <c:strCache>
                <c:ptCount val="1"/>
                <c:pt idx="0">
                  <c:v>i5  Raširenost korupcije</c:v>
                </c:pt>
              </c:strCache>
            </c:strRef>
          </c:tx>
          <c:invertIfNegative val="0"/>
          <c:cat>
            <c:numRef>
              <c:f>Sheet2!$B$9:$E$9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Sheet2!$B$10:$E$10</c:f>
              <c:numCache>
                <c:formatCode>0.0</c:formatCode>
                <c:ptCount val="4"/>
                <c:pt idx="0">
                  <c:v>6.5680697307167311</c:v>
                </c:pt>
                <c:pt idx="1">
                  <c:v>5.9590295139570921</c:v>
                </c:pt>
                <c:pt idx="2">
                  <c:v>6.3470424693766718</c:v>
                </c:pt>
                <c:pt idx="3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7784"/>
        <c:axId val="278857000"/>
      </c:barChart>
      <c:catAx>
        <c:axId val="278857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7000"/>
        <c:crosses val="autoZero"/>
        <c:auto val="1"/>
        <c:lblAlgn val="ctr"/>
        <c:lblOffset val="100"/>
        <c:noMultiLvlLbl val="0"/>
      </c:catAx>
      <c:valAx>
        <c:axId val="278857000"/>
        <c:scaling>
          <c:orientation val="minMax"/>
          <c:max val="7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857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Sheet6!$D$2</c:f>
              <c:strCache>
                <c:ptCount val="1"/>
                <c:pt idx="0">
                  <c:v>Okruzenje je korumpirano</c:v>
                </c:pt>
              </c:strCache>
            </c:strRef>
          </c:tx>
          <c:invertIfNegative val="0"/>
          <c:cat>
            <c:numRef>
              <c:f>Sheet6!$E$1:$H$1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Sheet6!$E$2:$H$2</c:f>
              <c:numCache>
                <c:formatCode>0%</c:formatCode>
                <c:ptCount val="4"/>
                <c:pt idx="0">
                  <c:v>0.98645320197044339</c:v>
                </c:pt>
                <c:pt idx="1">
                  <c:v>0.97914924515465951</c:v>
                </c:pt>
                <c:pt idx="2">
                  <c:v>0.95763932749166958</c:v>
                </c:pt>
                <c:pt idx="3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Sheet6!$D$3</c:f>
              <c:strCache>
                <c:ptCount val="1"/>
                <c:pt idx="0">
                  <c:v>Okruzenje nije korumpirano</c:v>
                </c:pt>
              </c:strCache>
            </c:strRef>
          </c:tx>
          <c:invertIfNegative val="0"/>
          <c:cat>
            <c:numRef>
              <c:f>Sheet6!$E$1:$H$1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Sheet6!$E$3:$H$3</c:f>
              <c:numCache>
                <c:formatCode>0%</c:formatCode>
                <c:ptCount val="4"/>
                <c:pt idx="0">
                  <c:v>1.3546798029556651E-2</c:v>
                </c:pt>
                <c:pt idx="1">
                  <c:v>2.0850754845340588E-2</c:v>
                </c:pt>
                <c:pt idx="2">
                  <c:v>4.2360672508330754E-2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2296"/>
        <c:axId val="278855432"/>
      </c:barChart>
      <c:catAx>
        <c:axId val="27885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5432"/>
        <c:crosses val="autoZero"/>
        <c:auto val="1"/>
        <c:lblAlgn val="ctr"/>
        <c:lblOffset val="100"/>
        <c:noMultiLvlLbl val="0"/>
      </c:catAx>
      <c:valAx>
        <c:axId val="2788554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885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i7  Očekivanja po pitanju korupcije</c:v>
                </c:pt>
              </c:strCache>
            </c:strRef>
          </c:tx>
          <c:invertIfNegative val="0"/>
          <c:cat>
            <c:numRef>
              <c:f>Sheet2!$B$13:$E$13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Sheet2!$B$14:$E$14</c:f>
              <c:numCache>
                <c:formatCode>0.0</c:formatCode>
                <c:ptCount val="4"/>
                <c:pt idx="0">
                  <c:v>4.2935377490690003</c:v>
                </c:pt>
                <c:pt idx="1">
                  <c:v>5.1003341367361088</c:v>
                </c:pt>
                <c:pt idx="2">
                  <c:v>5.7374759181094026</c:v>
                </c:pt>
                <c:pt idx="3">
                  <c:v>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55824"/>
        <c:axId val="278857392"/>
      </c:barChart>
      <c:catAx>
        <c:axId val="27885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857392"/>
        <c:crosses val="autoZero"/>
        <c:auto val="1"/>
        <c:lblAlgn val="ctr"/>
        <c:lblOffset val="100"/>
        <c:noMultiLvlLbl val="0"/>
      </c:catAx>
      <c:valAx>
        <c:axId val="2788573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855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Sheet3!$C$2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Sheet3!$B$3:$B$6</c:f>
              <c:strCache>
                <c:ptCount val="4"/>
                <c:pt idx="0">
                  <c:v>Široko rasprostranjena korupcija u Srbiji ne može se smanjiti</c:v>
                </c:pt>
                <c:pt idx="1">
                  <c:v>Korupcije će uvek biti u Srbiji, ali se ona može ograničiti do nekog nivoa</c:v>
                </c:pt>
                <c:pt idx="2">
                  <c:v>Korupcija u našoj zemlji može se znatno smanjiti</c:v>
                </c:pt>
                <c:pt idx="3">
                  <c:v>Korupcija u Srbiji može se iskoreniti</c:v>
                </c:pt>
              </c:strCache>
            </c:strRef>
          </c:cat>
          <c:val>
            <c:numRef>
              <c:f>Sheet3!$C$3:$C$6</c:f>
              <c:numCache>
                <c:formatCode>0.0</c:formatCode>
                <c:ptCount val="4"/>
                <c:pt idx="0">
                  <c:v>19.918348646718183</c:v>
                </c:pt>
                <c:pt idx="1">
                  <c:v>43.310490733667883</c:v>
                </c:pt>
                <c:pt idx="2">
                  <c:v>29.93430593838838</c:v>
                </c:pt>
                <c:pt idx="3">
                  <c:v>6.8368546812252067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Sheet8!$B$9</c:f>
              <c:strCache>
                <c:ptCount val="1"/>
                <c:pt idx="0">
                  <c:v>5.Raširena do najvećeg stepena</c:v>
                </c:pt>
              </c:strCache>
            </c:strRef>
          </c:tx>
          <c:invertIfNegative val="0"/>
          <c:cat>
            <c:strRef>
              <c:f>Sheet8!$C$4:$K$4</c:f>
              <c:strCache>
                <c:ptCount val="9"/>
                <c:pt idx="0">
                  <c:v>Albanija</c:v>
                </c:pt>
                <c:pt idx="1">
                  <c:v>Bosna i Hercegovina</c:v>
                </c:pt>
                <c:pt idx="2">
                  <c:v>Bugarska</c:v>
                </c:pt>
                <c:pt idx="3">
                  <c:v>Makedonija</c:v>
                </c:pt>
                <c:pt idx="4">
                  <c:v>Rumunija</c:v>
                </c:pt>
                <c:pt idx="5">
                  <c:v>Hrvatska</c:v>
                </c:pt>
                <c:pt idx="6">
                  <c:v>Kosovo</c:v>
                </c:pt>
                <c:pt idx="7">
                  <c:v>Srbija</c:v>
                </c:pt>
                <c:pt idx="8">
                  <c:v>Crna Gora</c:v>
                </c:pt>
              </c:strCache>
            </c:strRef>
          </c:cat>
          <c:val>
            <c:numRef>
              <c:f>Sheet8!$C$9:$K$9</c:f>
              <c:numCache>
                <c:formatCode>0.0</c:formatCode>
                <c:ptCount val="9"/>
                <c:pt idx="0">
                  <c:v>40.902152548205279</c:v>
                </c:pt>
                <c:pt idx="1">
                  <c:v>38.268408304854965</c:v>
                </c:pt>
                <c:pt idx="2">
                  <c:v>33.23925091870202</c:v>
                </c:pt>
                <c:pt idx="3">
                  <c:v>32.922112345708022</c:v>
                </c:pt>
                <c:pt idx="4">
                  <c:v>31.586217681419786</c:v>
                </c:pt>
                <c:pt idx="5">
                  <c:v>31.741365338960104</c:v>
                </c:pt>
                <c:pt idx="6">
                  <c:v>68.754318690421016</c:v>
                </c:pt>
                <c:pt idx="7">
                  <c:v>37.112868488633829</c:v>
                </c:pt>
                <c:pt idx="8">
                  <c:v>48.665733645358252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286456"/>
        <c:axId val="278288416"/>
      </c:barChart>
      <c:catAx>
        <c:axId val="278286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8288416"/>
        <c:crosses val="autoZero"/>
        <c:auto val="1"/>
        <c:lblAlgn val="ctr"/>
        <c:lblOffset val="100"/>
        <c:noMultiLvlLbl val="0"/>
      </c:catAx>
      <c:valAx>
        <c:axId val="2782884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286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'A17'!$F$4</c:f>
              <c:strCache>
                <c:ptCount val="1"/>
                <c:pt idx="0">
                  <c:v>Plate službenika u javnom sektoru su male</c:v>
                </c:pt>
              </c:strCache>
            </c:strRef>
          </c:tx>
          <c:invertIfNegative val="0"/>
          <c:cat>
            <c:strRef>
              <c:f>'A17'!$E$5:$E$6</c:f>
              <c:strCache>
                <c:ptCount val="2"/>
                <c:pt idx="0">
                  <c:v>Slaže se</c:v>
                </c:pt>
                <c:pt idx="1">
                  <c:v>Ne slaže se </c:v>
                </c:pt>
              </c:strCache>
            </c:strRef>
          </c:cat>
          <c:val>
            <c:numRef>
              <c:f>'A17'!$F$5:$F$6</c:f>
              <c:numCache>
                <c:formatCode>0.0</c:formatCode>
                <c:ptCount val="2"/>
                <c:pt idx="0">
                  <c:v>51.134813245241411</c:v>
                </c:pt>
                <c:pt idx="1">
                  <c:v>26.040116449391206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196864"/>
        <c:axId val="245197648"/>
      </c:barChart>
      <c:catAx>
        <c:axId val="2451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197648"/>
        <c:crosses val="autoZero"/>
        <c:auto val="1"/>
        <c:lblAlgn val="ctr"/>
        <c:lblOffset val="100"/>
        <c:noMultiLvlLbl val="0"/>
      </c:catAx>
      <c:valAx>
        <c:axId val="245197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5196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'A17'!$F$13</c:f>
              <c:strCache>
                <c:ptCount val="1"/>
                <c:pt idx="0">
                  <c:v>Postoji moralna kriza u nasem današnjem društvu </c:v>
                </c:pt>
              </c:strCache>
            </c:strRef>
          </c:tx>
          <c:invertIfNegative val="0"/>
          <c:cat>
            <c:strRef>
              <c:f>'A17'!$E$14:$E$15</c:f>
              <c:strCache>
                <c:ptCount val="2"/>
                <c:pt idx="0">
                  <c:v>Slaže se</c:v>
                </c:pt>
                <c:pt idx="1">
                  <c:v>Ne slaže se </c:v>
                </c:pt>
              </c:strCache>
            </c:strRef>
          </c:cat>
          <c:val>
            <c:numRef>
              <c:f>'A17'!$F$14:$F$15</c:f>
              <c:numCache>
                <c:formatCode>0.0</c:formatCode>
                <c:ptCount val="2"/>
                <c:pt idx="0">
                  <c:v>89.132700707236438</c:v>
                </c:pt>
                <c:pt idx="1">
                  <c:v>2.3718817647042045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3368"/>
        <c:axId val="278367680"/>
      </c:barChart>
      <c:catAx>
        <c:axId val="27836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8367680"/>
        <c:crosses val="autoZero"/>
        <c:auto val="1"/>
        <c:lblAlgn val="ctr"/>
        <c:lblOffset val="100"/>
        <c:noMultiLvlLbl val="0"/>
      </c:catAx>
      <c:valAx>
        <c:axId val="2783676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363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'A17'!$F$32</c:f>
              <c:strCache>
                <c:ptCount val="1"/>
                <c:pt idx="0">
                  <c:v>Pravosudni sistem je neefikasan po pitanju korupcije</c:v>
                </c:pt>
              </c:strCache>
            </c:strRef>
          </c:tx>
          <c:invertIfNegative val="0"/>
          <c:cat>
            <c:strRef>
              <c:f>'A17'!$E$33:$E$34</c:f>
              <c:strCache>
                <c:ptCount val="2"/>
                <c:pt idx="0">
                  <c:v>Slaže se</c:v>
                </c:pt>
                <c:pt idx="1">
                  <c:v>Ne slaže se </c:v>
                </c:pt>
              </c:strCache>
            </c:strRef>
          </c:cat>
          <c:val>
            <c:numRef>
              <c:f>'A17'!$F$33:$F$34</c:f>
              <c:numCache>
                <c:formatCode>0.0</c:formatCode>
                <c:ptCount val="2"/>
                <c:pt idx="0">
                  <c:v>78.420944809474946</c:v>
                </c:pt>
                <c:pt idx="1">
                  <c:v>6.5538659653360734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7288"/>
        <c:axId val="278366504"/>
      </c:barChart>
      <c:catAx>
        <c:axId val="278367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8366504"/>
        <c:crosses val="autoZero"/>
        <c:auto val="1"/>
        <c:lblAlgn val="ctr"/>
        <c:lblOffset val="100"/>
        <c:noMultiLvlLbl val="0"/>
      </c:catAx>
      <c:valAx>
        <c:axId val="2783665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367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'A17'!$F$52</c:f>
              <c:strCache>
                <c:ptCount val="1"/>
                <c:pt idx="0">
                  <c:v>Korupcija je specifična osobina naše kulture</c:v>
                </c:pt>
              </c:strCache>
            </c:strRef>
          </c:tx>
          <c:invertIfNegative val="0"/>
          <c:cat>
            <c:strRef>
              <c:f>'A17'!$E$53:$E$54</c:f>
              <c:strCache>
                <c:ptCount val="2"/>
                <c:pt idx="0">
                  <c:v>Slaže se</c:v>
                </c:pt>
                <c:pt idx="1">
                  <c:v>Ne slaže se </c:v>
                </c:pt>
              </c:strCache>
            </c:strRef>
          </c:cat>
          <c:val>
            <c:numRef>
              <c:f>'A17'!$F$53:$F$54</c:f>
              <c:numCache>
                <c:formatCode>0.0</c:formatCode>
                <c:ptCount val="2"/>
                <c:pt idx="0">
                  <c:v>59.473811612724376</c:v>
                </c:pt>
                <c:pt idx="1">
                  <c:v>20.234817894799431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0232"/>
        <c:axId val="278361408"/>
      </c:barChart>
      <c:catAx>
        <c:axId val="278360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8361408"/>
        <c:crosses val="autoZero"/>
        <c:auto val="1"/>
        <c:lblAlgn val="ctr"/>
        <c:lblOffset val="100"/>
        <c:noMultiLvlLbl val="0"/>
      </c:catAx>
      <c:valAx>
        <c:axId val="2783614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360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i1  Prihvatljivost korupcije</c:v>
                </c:pt>
              </c:strCache>
            </c:strRef>
          </c:tx>
          <c:invertIfNegative val="0"/>
          <c:cat>
            <c:numRef>
              <c:f>Sheet2!$B$1:$E$1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Sheet2!$B$2:$E$2</c:f>
              <c:numCache>
                <c:formatCode>0.0</c:formatCode>
                <c:ptCount val="4"/>
                <c:pt idx="0">
                  <c:v>1.817880154436859</c:v>
                </c:pt>
                <c:pt idx="1">
                  <c:v>1.9808517858256427</c:v>
                </c:pt>
                <c:pt idx="2">
                  <c:v>1.9198471320238861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1800"/>
        <c:axId val="278366896"/>
      </c:barChart>
      <c:catAx>
        <c:axId val="27836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8366896"/>
        <c:crosses val="autoZero"/>
        <c:auto val="1"/>
        <c:lblAlgn val="ctr"/>
        <c:lblOffset val="100"/>
        <c:noMultiLvlLbl val="0"/>
      </c:catAx>
      <c:valAx>
        <c:axId val="278366896"/>
        <c:scaling>
          <c:orientation val="minMax"/>
          <c:max val="2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361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Sheet5!$D$2</c:f>
              <c:strCache>
                <c:ptCount val="1"/>
                <c:pt idx="0">
                  <c:v>Ne prihvata</c:v>
                </c:pt>
              </c:strCache>
            </c:strRef>
          </c:tx>
          <c:invertIfNegative val="0"/>
          <c:cat>
            <c:numRef>
              <c:f>Sheet5!$E$1:$H$1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Sheet5!$E$2:$H$2</c:f>
              <c:numCache>
                <c:formatCode>0%</c:formatCode>
                <c:ptCount val="4"/>
                <c:pt idx="0">
                  <c:v>0.60143442622950827</c:v>
                </c:pt>
                <c:pt idx="1">
                  <c:v>0.5901637308862856</c:v>
                </c:pt>
                <c:pt idx="2">
                  <c:v>0.62059926001263488</c:v>
                </c:pt>
                <c:pt idx="3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Sheet5!$D$3</c:f>
              <c:strCache>
                <c:ptCount val="1"/>
                <c:pt idx="0">
                  <c:v>Prihvata</c:v>
                </c:pt>
              </c:strCache>
            </c:strRef>
          </c:tx>
          <c:invertIfNegative val="0"/>
          <c:cat>
            <c:numRef>
              <c:f>Sheet5!$E$1:$H$1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Sheet5!$E$3:$H$3</c:f>
              <c:numCache>
                <c:formatCode>0%</c:formatCode>
                <c:ptCount val="4"/>
                <c:pt idx="0">
                  <c:v>0.39856557377049179</c:v>
                </c:pt>
                <c:pt idx="1">
                  <c:v>0.40983626911371507</c:v>
                </c:pt>
                <c:pt idx="2">
                  <c:v>0.37940073998736601</c:v>
                </c:pt>
                <c:pt idx="3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2584"/>
        <c:axId val="278366112"/>
      </c:barChart>
      <c:catAx>
        <c:axId val="27836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278366112"/>
        <c:crosses val="autoZero"/>
        <c:auto val="1"/>
        <c:lblAlgn val="ctr"/>
        <c:lblOffset val="100"/>
        <c:noMultiLvlLbl val="0"/>
      </c:catAx>
      <c:valAx>
        <c:axId val="278366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783625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i2  Podložnost korupciji</c:v>
                </c:pt>
              </c:strCache>
            </c:strRef>
          </c:tx>
          <c:invertIfNegative val="0"/>
          <c:cat>
            <c:numRef>
              <c:f>Sheet2!$B$3:$E$3</c:f>
              <c:numCache>
                <c:formatCode>General</c:formatCode>
                <c:ptCount val="4"/>
                <c:pt idx="0">
                  <c:v>2001</c:v>
                </c:pt>
                <c:pt idx="1">
                  <c:v>2002</c:v>
                </c:pt>
                <c:pt idx="2">
                  <c:v>2014</c:v>
                </c:pt>
                <c:pt idx="3">
                  <c:v>2016</c:v>
                </c:pt>
              </c:numCache>
            </c:numRef>
          </c:cat>
          <c:val>
            <c:numRef>
              <c:f>Sheet2!$B$4:$E$4</c:f>
              <c:numCache>
                <c:formatCode>0.0</c:formatCode>
                <c:ptCount val="4"/>
                <c:pt idx="0">
                  <c:v>2.8048297498812333</c:v>
                </c:pt>
                <c:pt idx="1">
                  <c:v>2.715346521929547</c:v>
                </c:pt>
                <c:pt idx="2">
                  <c:v>2.5822539718260438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363760"/>
        <c:axId val="278364544"/>
      </c:barChart>
      <c:catAx>
        <c:axId val="27836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278364544"/>
        <c:crosses val="autoZero"/>
        <c:auto val="1"/>
        <c:lblAlgn val="ctr"/>
        <c:lblOffset val="100"/>
        <c:noMultiLvlLbl val="0"/>
      </c:catAx>
      <c:valAx>
        <c:axId val="2783645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7836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Sheet7!$C$2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Sheet7!$B$3:$B$7</c:f>
              <c:strCache>
                <c:ptCount val="5"/>
                <c:pt idx="0">
                  <c:v>Platio bih u svakom slučaju  </c:v>
                </c:pt>
                <c:pt idx="1">
                  <c:v>Platio bih ako bih to mogao sebi da priuštim</c:v>
                </c:pt>
                <c:pt idx="2">
                  <c:v>Ne bih platio ako bih imao neki drugi način da rešim taj problem</c:v>
                </c:pt>
                <c:pt idx="3">
                  <c:v>Nikako ne bih platio </c:v>
                </c:pt>
                <c:pt idx="4">
                  <c:v>Ne znam / Bez odgovora</c:v>
                </c:pt>
              </c:strCache>
            </c:strRef>
          </c:cat>
          <c:val>
            <c:numRef>
              <c:f>Sheet7!$C$3:$C$7</c:f>
              <c:numCache>
                <c:formatCode>0.0</c:formatCode>
                <c:ptCount val="5"/>
                <c:pt idx="0">
                  <c:v>7.3975146587334564</c:v>
                </c:pt>
                <c:pt idx="1">
                  <c:v>19.166941783969129</c:v>
                </c:pt>
                <c:pt idx="2">
                  <c:v>26.078877290820678</c:v>
                </c:pt>
                <c:pt idx="3">
                  <c:v>46.774692183579951</c:v>
                </c:pt>
                <c:pt idx="4">
                  <c:v>0.58197408289646735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4F509-D26F-4925-9CF9-CBFACB047816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D0443-DC67-4BAF-8BC8-5FBF6D2D2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6D78-658B-4715-B3CF-E8BBE30A06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8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6D78-658B-4715-B3CF-E8BBE30A06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6D78-658B-4715-B3CF-E8BBE30A065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4EE0E6-5856-4558-8A76-7C1FC3BF697E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CC26F4-01CD-4C97-AE5E-F43484E3B2C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Najnovije tendencije korupcije u Srbiji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Boris Begović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834764"/>
            <a:ext cx="2286000" cy="876927"/>
          </a:xfrm>
          <a:prstGeom prst="rect">
            <a:avLst/>
          </a:prstGeom>
        </p:spPr>
      </p:pic>
      <p:pic>
        <p:nvPicPr>
          <p:cNvPr id="5" name="Picture 4" descr="ab_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78110"/>
            <a:ext cx="1752600" cy="1063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899" y="4754290"/>
            <a:ext cx="2850823" cy="9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4600" y="57912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THIS PROJECT IS FUNDED </a:t>
            </a:r>
            <a:r>
              <a:rPr lang="en-US" sz="1200" b="1" dirty="0" smtClean="0"/>
              <a:t>BY</a:t>
            </a:r>
            <a:endParaRPr lang="sr-Cyrl-RS" sz="1200" b="1" dirty="0" smtClean="0"/>
          </a:p>
          <a:p>
            <a:pPr algn="ctr"/>
            <a:r>
              <a:rPr lang="en-US" sz="1200" b="1" dirty="0" smtClean="0"/>
              <a:t> </a:t>
            </a:r>
            <a:r>
              <a:rPr lang="en-US" sz="1200" b="1" dirty="0"/>
              <a:t>THE EUROPEAN UNION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815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48" y="2286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Da li su od vas tražili mito?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43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Uključenost u korupcijske radnje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42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Da li ste dali mito?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655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R</a:t>
            </a:r>
            <a:r>
              <a:rPr lang="en-US" dirty="0" err="1" smtClean="0"/>
              <a:t>aširenost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82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RS" dirty="0" smtClean="0"/>
              <a:t>Raširenost korupcije u Srbiji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81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Očekivanja u pogledu korupcije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1522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 pogledu korupcije u </a:t>
            </a:r>
            <a:r>
              <a:rPr lang="pl-PL" dirty="0"/>
              <a:t>S</a:t>
            </a:r>
            <a:r>
              <a:rPr lang="pl-PL" dirty="0" smtClean="0"/>
              <a:t>rbiji, koje je od sledećih mišljenja bliže vašem?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669035"/>
              </p:ext>
            </p:extLst>
          </p:nvPr>
        </p:nvGraphicFramePr>
        <p:xfrm>
          <a:off x="432816" y="2133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62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 svemu sudeći, ostvaren je značajan napredak u prethodnih 15 godina u borbi sa administrativnom korupcijom </a:t>
            </a:r>
          </a:p>
          <a:p>
            <a:pPr lvl="1"/>
            <a:r>
              <a:rPr lang="sr-Latn-RS" dirty="0" smtClean="0"/>
              <a:t>broj ispitanika koji su dali mito je smanjen sa preko 45% u 2002. na oko 20% u 2016. godini</a:t>
            </a:r>
          </a:p>
          <a:p>
            <a:pPr lvl="1"/>
            <a:r>
              <a:rPr lang="sr-Latn-RS" dirty="0" smtClean="0"/>
              <a:t>Po svemu sudeći, to je u najvećoj meri rezultat mnogo manje učestalog kontakta sa administracijom, ali je i korupcioni pritisak niži</a:t>
            </a:r>
          </a:p>
          <a:p>
            <a:r>
              <a:rPr lang="sr-Latn-RS" dirty="0" smtClean="0"/>
              <a:t>Dobro je što ispitanici u mnogo većoj meri veruju da se korupcija može ograničiti.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99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Po </a:t>
            </a:r>
            <a:r>
              <a:rPr lang="en-US" sz="3600" dirty="0" err="1" smtClean="0"/>
              <a:t>vašem</a:t>
            </a:r>
            <a:r>
              <a:rPr lang="en-US" sz="3600" dirty="0" smtClean="0"/>
              <a:t>  </a:t>
            </a:r>
            <a:r>
              <a:rPr lang="en-US" sz="3600" dirty="0" err="1" smtClean="0"/>
              <a:t>mišljenju</a:t>
            </a:r>
            <a:r>
              <a:rPr lang="en-US" sz="3600" dirty="0" smtClean="0"/>
              <a:t>, u </a:t>
            </a:r>
            <a:r>
              <a:rPr lang="en-US" sz="3600" dirty="0" err="1" smtClean="0"/>
              <a:t>kom</a:t>
            </a:r>
            <a:r>
              <a:rPr lang="en-US" sz="3600" dirty="0" smtClean="0"/>
              <a:t> </a:t>
            </a:r>
            <a:r>
              <a:rPr lang="en-US" sz="3600" dirty="0" err="1" smtClean="0"/>
              <a:t>stepenu</a:t>
            </a:r>
            <a:r>
              <a:rPr lang="en-US" sz="3600" dirty="0" smtClean="0"/>
              <a:t> je </a:t>
            </a:r>
            <a:r>
              <a:rPr lang="en-US" sz="3600" dirty="0" err="1" smtClean="0"/>
              <a:t>korupcija</a:t>
            </a:r>
            <a:r>
              <a:rPr lang="en-US" sz="3600" dirty="0" smtClean="0"/>
              <a:t> </a:t>
            </a:r>
            <a:r>
              <a:rPr lang="en-US" sz="3600" dirty="0" err="1" smtClean="0"/>
              <a:t>raširena</a:t>
            </a:r>
            <a:r>
              <a:rPr lang="en-US" sz="3600" dirty="0" smtClean="0"/>
              <a:t> u </a:t>
            </a:r>
            <a:r>
              <a:rPr lang="en-US" sz="3600" dirty="0" err="1" smtClean="0"/>
              <a:t>sledećim</a:t>
            </a:r>
            <a:r>
              <a:rPr lang="en-US" sz="3600" dirty="0" smtClean="0"/>
              <a:t> </a:t>
            </a:r>
            <a:r>
              <a:rPr lang="en-US" sz="3600" dirty="0" err="1" smtClean="0"/>
              <a:t>zemljama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592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Korupcijski pritisak i uključenost u korupciju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5715000" cy="480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81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Medotodologija istraživanja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Anketa na 1.000 građana</a:t>
            </a:r>
          </a:p>
          <a:p>
            <a:r>
              <a:rPr lang="sr-Latn-RS" dirty="0" smtClean="0"/>
              <a:t>Ista anketa sprovedena 2001, 2002, 2014. i 2016. godine</a:t>
            </a:r>
          </a:p>
          <a:p>
            <a:r>
              <a:rPr lang="sr-Latn-RS" dirty="0" smtClean="0"/>
              <a:t>Od svih odgovora na pitanje napravljeno 7 indeksa:</a:t>
            </a:r>
          </a:p>
          <a:p>
            <a:pPr lvl="1"/>
            <a:r>
              <a:rPr lang="en-US" dirty="0"/>
              <a:t>i1  </a:t>
            </a:r>
            <a:r>
              <a:rPr lang="en-US" dirty="0" err="1"/>
              <a:t>Prihvatljivost</a:t>
            </a:r>
            <a:r>
              <a:rPr lang="en-US" dirty="0"/>
              <a:t> </a:t>
            </a:r>
            <a:r>
              <a:rPr lang="en-US" dirty="0" err="1"/>
              <a:t>korupcije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i2  </a:t>
            </a:r>
            <a:r>
              <a:rPr lang="en-US" dirty="0" err="1"/>
              <a:t>Podložnost</a:t>
            </a:r>
            <a:r>
              <a:rPr lang="en-US" dirty="0"/>
              <a:t> </a:t>
            </a:r>
            <a:r>
              <a:rPr lang="en-US" dirty="0" err="1"/>
              <a:t>korupciji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i3  </a:t>
            </a:r>
            <a:r>
              <a:rPr lang="en-US" dirty="0" err="1"/>
              <a:t>Korupcijski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i4  </a:t>
            </a:r>
            <a:r>
              <a:rPr lang="en-US" dirty="0" err="1"/>
              <a:t>Uključenost</a:t>
            </a:r>
            <a:r>
              <a:rPr lang="en-US" dirty="0"/>
              <a:t> u </a:t>
            </a:r>
            <a:r>
              <a:rPr lang="en-US" dirty="0" err="1"/>
              <a:t>korupcijske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i5  </a:t>
            </a:r>
            <a:r>
              <a:rPr lang="en-US" dirty="0" err="1"/>
              <a:t>Raširenost</a:t>
            </a:r>
            <a:r>
              <a:rPr lang="en-US" dirty="0"/>
              <a:t> </a:t>
            </a:r>
            <a:r>
              <a:rPr lang="en-US" dirty="0" err="1"/>
              <a:t>korupcije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i6 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korupcije</a:t>
            </a:r>
            <a:r>
              <a:rPr lang="en-US" dirty="0"/>
              <a:t> u </a:t>
            </a:r>
            <a:r>
              <a:rPr lang="en-US" dirty="0" err="1"/>
              <a:t>praksi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 smtClean="0"/>
              <a:t>i7 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korupcije</a:t>
            </a:r>
            <a:r>
              <a:rPr lang="en-US" dirty="0" smtClean="0"/>
              <a:t> </a:t>
            </a:r>
            <a:r>
              <a:rPr lang="sr-Latn-RS" dirty="0" smtClean="0"/>
              <a:t>	</a:t>
            </a:r>
          </a:p>
          <a:p>
            <a:r>
              <a:rPr lang="sr-Latn-RS" dirty="0" smtClean="0"/>
              <a:t>Istraživanje se dominantno bavi sitnom, administrativnom korupcijom</a:t>
            </a:r>
          </a:p>
        </p:txBody>
      </p:sp>
    </p:spTree>
    <p:extLst>
      <p:ext uri="{BB962C8B-B14F-4D97-AF65-F5344CB8AC3E}">
        <p14:creationId xmlns:p14="http://schemas.microsoft.com/office/powerpoint/2010/main" val="157378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sr-Latn-RS" dirty="0" smtClean="0"/>
              <a:t>Korumpiranost vlasti, 2014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181600" cy="457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3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Po </a:t>
            </a:r>
            <a:r>
              <a:rPr lang="en-US" sz="2800" dirty="0" err="1" smtClean="0"/>
              <a:t>vašem</a:t>
            </a:r>
            <a:r>
              <a:rPr lang="en-US" sz="2800" dirty="0" smtClean="0"/>
              <a:t> </a:t>
            </a:r>
            <a:r>
              <a:rPr lang="en-US" sz="2800" dirty="0" err="1" smtClean="0"/>
              <a:t>mišljenju</a:t>
            </a:r>
            <a:r>
              <a:rPr lang="en-US" sz="2800" dirty="0" smtClean="0"/>
              <a:t>, </a:t>
            </a:r>
            <a:r>
              <a:rPr lang="en-US" sz="2800" dirty="0" err="1" smtClean="0"/>
              <a:t>koliki</a:t>
            </a:r>
            <a:r>
              <a:rPr lang="en-US" sz="2800" dirty="0" smtClean="0"/>
              <a:t> je </a:t>
            </a:r>
            <a:r>
              <a:rPr lang="en-US" sz="2800" dirty="0" err="1" smtClean="0"/>
              <a:t>stepen</a:t>
            </a:r>
            <a:r>
              <a:rPr lang="en-US" sz="2800" dirty="0" smtClean="0"/>
              <a:t> </a:t>
            </a:r>
            <a:r>
              <a:rPr lang="en-US" sz="2800" dirty="0" err="1" smtClean="0"/>
              <a:t>rasprostranjenosti</a:t>
            </a:r>
            <a:r>
              <a:rPr lang="en-US" sz="2800" dirty="0" smtClean="0"/>
              <a:t>  </a:t>
            </a:r>
            <a:r>
              <a:rPr lang="en-US" sz="2800" dirty="0" err="1" smtClean="0"/>
              <a:t>korupcije</a:t>
            </a:r>
            <a:r>
              <a:rPr lang="en-US" sz="2800" dirty="0" smtClean="0"/>
              <a:t> u </a:t>
            </a:r>
            <a:r>
              <a:rPr lang="en-US" sz="2800" dirty="0" err="1" smtClean="0"/>
              <a:t>sledećim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institucijama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95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Neki faktori korupcije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4114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600" y="41148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25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92" y="762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Prihvatljivost korupcije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392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Tolerancija prema korupciji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88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432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Podložnost korupciji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80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Latn-RS" sz="2400" dirty="0" smtClean="0"/>
              <a:t>Ukoliko biste</a:t>
            </a:r>
            <a:r>
              <a:rPr lang="en-US" sz="2400" dirty="0" smtClean="0"/>
              <a:t> </a:t>
            </a:r>
            <a:r>
              <a:rPr lang="en-US" sz="2400" dirty="0" err="1" smtClean="0"/>
              <a:t>imali</a:t>
            </a:r>
            <a:r>
              <a:rPr lang="en-US" sz="2400" dirty="0" smtClean="0"/>
              <a:t> </a:t>
            </a:r>
            <a:r>
              <a:rPr lang="en-US" sz="2400" dirty="0" err="1" smtClean="0"/>
              <a:t>neki</a:t>
            </a:r>
            <a:r>
              <a:rPr lang="en-US" sz="2400" dirty="0" smtClean="0"/>
              <a:t> </a:t>
            </a:r>
            <a:r>
              <a:rPr lang="en-US" sz="2400" dirty="0" err="1" smtClean="0"/>
              <a:t>važan</a:t>
            </a:r>
            <a:r>
              <a:rPr lang="en-US" sz="2400" dirty="0" smtClean="0"/>
              <a:t> problem</a:t>
            </a:r>
            <a:r>
              <a:rPr lang="sr-Latn-R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vam</a:t>
            </a:r>
            <a:r>
              <a:rPr lang="en-US" sz="2400" dirty="0" smtClean="0"/>
              <a:t> je </a:t>
            </a:r>
            <a:r>
              <a:rPr lang="en-US" sz="2400" dirty="0" err="1" smtClean="0"/>
              <a:t>službenik</a:t>
            </a:r>
            <a:r>
              <a:rPr lang="en-US" sz="2400" dirty="0" smtClean="0"/>
              <a:t> </a:t>
            </a:r>
            <a:r>
              <a:rPr lang="en-US" sz="2400" dirty="0" err="1" smtClean="0"/>
              <a:t>direktno</a:t>
            </a:r>
            <a:r>
              <a:rPr lang="en-US" sz="2400" dirty="0" smtClean="0"/>
              <a:t> </a:t>
            </a:r>
            <a:r>
              <a:rPr lang="en-US" sz="2400" dirty="0" err="1" smtClean="0"/>
              <a:t>tražio</a:t>
            </a:r>
            <a:r>
              <a:rPr lang="en-US" sz="2400" dirty="0" smtClean="0"/>
              <a:t> </a:t>
            </a:r>
            <a:r>
              <a:rPr lang="en-US" sz="2400" dirty="0" err="1" smtClean="0"/>
              <a:t>novac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bi </a:t>
            </a:r>
            <a:r>
              <a:rPr lang="en-US" sz="2400" dirty="0" err="1" smtClean="0"/>
              <a:t>ga</a:t>
            </a:r>
            <a:r>
              <a:rPr lang="en-US" sz="2400" dirty="0" smtClean="0"/>
              <a:t> </a:t>
            </a:r>
            <a:r>
              <a:rPr lang="en-US" sz="2400" dirty="0" err="1" smtClean="0"/>
              <a:t>rešio</a:t>
            </a:r>
            <a:r>
              <a:rPr lang="en-US" sz="2400" dirty="0" smtClean="0"/>
              <a:t>, </a:t>
            </a:r>
            <a:r>
              <a:rPr lang="en-US" sz="2400" dirty="0" err="1" smtClean="0"/>
              <a:t>šta</a:t>
            </a:r>
            <a:r>
              <a:rPr lang="en-US" sz="2400" dirty="0" smtClean="0"/>
              <a:t> </a:t>
            </a:r>
            <a:r>
              <a:rPr lang="en-US" sz="2400" dirty="0" err="1" smtClean="0"/>
              <a:t>biste</a:t>
            </a:r>
            <a:r>
              <a:rPr lang="en-US" sz="2400" dirty="0" smtClean="0"/>
              <a:t> vi </a:t>
            </a:r>
            <a:r>
              <a:rPr lang="en-US" sz="2400" dirty="0" err="1" smtClean="0"/>
              <a:t>učinili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97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Korupcijski</a:t>
            </a:r>
            <a:r>
              <a:rPr lang="en-US" dirty="0" smtClean="0"/>
              <a:t> </a:t>
            </a:r>
            <a:r>
              <a:rPr lang="en-US" dirty="0" err="1" smtClean="0"/>
              <a:t>pritisak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01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277</Words>
  <Application>Microsoft Office PowerPoint</Application>
  <PresentationFormat>On-screen Show (4:3)</PresentationFormat>
  <Paragraphs>45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Flow</vt:lpstr>
      <vt:lpstr>Najnovije tendencije korupcije u Srbiji</vt:lpstr>
      <vt:lpstr>Medotodologija istraživanja </vt:lpstr>
      <vt:lpstr>Po vašem mišljenju, koliki je stepen rasprostranjenosti  korupcije u sledećim institucijama? </vt:lpstr>
      <vt:lpstr>Neki faktori korupcije</vt:lpstr>
      <vt:lpstr>Prihvatljivost korupcije</vt:lpstr>
      <vt:lpstr>Tolerancija prema korupciji</vt:lpstr>
      <vt:lpstr>Podložnost korupciji</vt:lpstr>
      <vt:lpstr>Ukoliko biste imali neki važan problem i da vam je službenik direktno tražio novac da bi ga rešio, šta biste vi učinili?</vt:lpstr>
      <vt:lpstr>Korupcijski pritisak</vt:lpstr>
      <vt:lpstr>Da li su od vas tražili mito?</vt:lpstr>
      <vt:lpstr>Uključenost u korupcijske radnje</vt:lpstr>
      <vt:lpstr>Da li ste dali mito?</vt:lpstr>
      <vt:lpstr>Raširenost korupcije</vt:lpstr>
      <vt:lpstr>Raširenost korupcije u Srbiji</vt:lpstr>
      <vt:lpstr>Očekivanja u pogledu korupcije</vt:lpstr>
      <vt:lpstr>U pogledu korupcije u Srbiji, koje je od sledećih mišljenja bliže vašem? </vt:lpstr>
      <vt:lpstr>Zaključak</vt:lpstr>
      <vt:lpstr>Po vašem  mišljenju, u kom stepenu je korupcija raširena u sledećim zemljama? </vt:lpstr>
      <vt:lpstr>Korupcijski pritisak i uključenost u korupciju</vt:lpstr>
      <vt:lpstr>Korumpiranost vlasti,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Неки системски узроци корупцијеу Србији</dc:title>
  <dc:creator>Bosko</dc:creator>
  <cp:lastModifiedBy>Novinar</cp:lastModifiedBy>
  <cp:revision>8</cp:revision>
  <dcterms:created xsi:type="dcterms:W3CDTF">2016-05-10T05:05:08Z</dcterms:created>
  <dcterms:modified xsi:type="dcterms:W3CDTF">2016-05-12T10:58:33Z</dcterms:modified>
</cp:coreProperties>
</file>